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6" r:id="rId3"/>
    <p:sldId id="307" r:id="rId4"/>
    <p:sldId id="319" r:id="rId5"/>
    <p:sldId id="308" r:id="rId6"/>
    <p:sldId id="309" r:id="rId7"/>
    <p:sldId id="320" r:id="rId8"/>
    <p:sldId id="316" r:id="rId9"/>
    <p:sldId id="317" r:id="rId10"/>
    <p:sldId id="318" r:id="rId11"/>
    <p:sldId id="321" r:id="rId12"/>
    <p:sldId id="313" r:id="rId13"/>
    <p:sldId id="310" r:id="rId14"/>
    <p:sldId id="322" r:id="rId15"/>
    <p:sldId id="323" r:id="rId16"/>
    <p:sldId id="311" r:id="rId17"/>
    <p:sldId id="312" r:id="rId18"/>
    <p:sldId id="314" r:id="rId19"/>
    <p:sldId id="315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37" autoAdjust="0"/>
    <p:restoredTop sz="94493" autoAdjust="0"/>
  </p:normalViewPr>
  <p:slideViewPr>
    <p:cSldViewPr>
      <p:cViewPr>
        <p:scale>
          <a:sx n="60" d="100"/>
          <a:sy n="60" d="100"/>
        </p:scale>
        <p:origin x="-164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5076056" cy="244827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№3</a:t>
            </a:r>
            <a:br>
              <a:rPr lang="ru-RU" dirty="0" smtClean="0"/>
            </a:br>
            <a:r>
              <a:rPr lang="ru-RU" dirty="0" smtClean="0"/>
              <a:t>Криминологическая характеристика коррупции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686800" cy="4077072"/>
          </a:xfrm>
        </p:spPr>
        <p:txBody>
          <a:bodyPr>
            <a:normAutofit fontScale="85000" lnSpcReduction="2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    </a:t>
            </a:r>
            <a:r>
              <a:rPr lang="ru-RU" sz="5100" dirty="0" smtClean="0"/>
              <a:t>План лекции:</a:t>
            </a:r>
          </a:p>
          <a:p>
            <a:pPr>
              <a:buNone/>
            </a:pPr>
            <a:r>
              <a:rPr lang="ru-RU" sz="4100" dirty="0" smtClean="0"/>
              <a:t>1. Понятие и сущность коррупционных преступлений.</a:t>
            </a:r>
          </a:p>
          <a:p>
            <a:pPr>
              <a:buNone/>
            </a:pPr>
            <a:r>
              <a:rPr lang="ru-RU" sz="4100" dirty="0" smtClean="0"/>
              <a:t>2. Детерминация коррупционной преступности.</a:t>
            </a:r>
          </a:p>
          <a:p>
            <a:pPr>
              <a:buNone/>
            </a:pPr>
            <a:r>
              <a:rPr lang="ru-RU" sz="4100" dirty="0" smtClean="0"/>
              <a:t>3. Особенности личности коррупционера.</a:t>
            </a:r>
          </a:p>
          <a:p>
            <a:pPr>
              <a:buNone/>
            </a:pPr>
            <a:r>
              <a:rPr lang="ru-RU" sz="4100" dirty="0" smtClean="0"/>
              <a:t>4. Борьба с коррупционной преступностью.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Деяния коррупционного характера: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619268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dirty="0" smtClean="0"/>
              <a:t>проведение приватизации путем организации незаконных конкурсов, аукционов, фактического захвата пакетов акций, находящихся в федеральной собственности; </a:t>
            </a:r>
          </a:p>
          <a:p>
            <a:pPr lvl="0"/>
            <a:r>
              <a:rPr lang="ru-RU" sz="3600" dirty="0" smtClean="0"/>
              <a:t>полное или частичное освобождение от таможенных платежей и налогов; </a:t>
            </a:r>
          </a:p>
          <a:p>
            <a:pPr lvl="0"/>
            <a:r>
              <a:rPr lang="ru-RU" sz="3600" dirty="0" smtClean="0"/>
              <a:t>незаконное применение системы преференций в отношении различных промышленных, финансовых, торговых и иных корпоративных групп –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Особенности коррупционной </a:t>
            </a:r>
            <a:r>
              <a:rPr lang="ru-RU" sz="3200" dirty="0" smtClean="0"/>
              <a:t>преступности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YS Text"/>
              </a:rPr>
              <a:t>объективный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,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исторически обусловленный характер</a:t>
            </a:r>
          </a:p>
          <a:p>
            <a:r>
              <a:rPr lang="ru-RU" dirty="0" smtClean="0">
                <a:solidFill>
                  <a:srgbClr val="000000"/>
                </a:solidFill>
                <a:latin typeface="YS Text"/>
              </a:rPr>
              <a:t>широкое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распространение, масштабы, повышенная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общественная опасность</a:t>
            </a:r>
          </a:p>
          <a:p>
            <a:r>
              <a:rPr lang="ru-RU" dirty="0" smtClean="0">
                <a:solidFill>
                  <a:srgbClr val="000000"/>
                </a:solidFill>
                <a:latin typeface="YS Text"/>
              </a:rPr>
              <a:t>своеобразие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механизма совершения коррупционного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преступления</a:t>
            </a:r>
          </a:p>
          <a:p>
            <a:r>
              <a:rPr lang="ru-RU" dirty="0" smtClean="0">
                <a:solidFill>
                  <a:srgbClr val="000000"/>
                </a:solidFill>
                <a:latin typeface="YS Text"/>
              </a:rPr>
              <a:t>своеобразие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субъектов совершения коррупционного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преступления</a:t>
            </a:r>
          </a:p>
          <a:p>
            <a:r>
              <a:rPr lang="ru-RU" dirty="0" smtClean="0">
                <a:solidFill>
                  <a:srgbClr val="000000"/>
                </a:solidFill>
                <a:latin typeface="YS Text"/>
              </a:rPr>
              <a:t>высокая латентность</a:t>
            </a:r>
          </a:p>
          <a:p>
            <a:r>
              <a:rPr lang="ru-RU" dirty="0" smtClean="0">
                <a:solidFill>
                  <a:srgbClr val="000000"/>
                </a:solidFill>
                <a:latin typeface="YS Text"/>
              </a:rPr>
              <a:t>зависимость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показателей от результатов работы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правоохранительных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органов.</a:t>
            </a:r>
          </a:p>
          <a:p>
            <a:endParaRPr lang="ru-RU" dirty="0" smtClean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endParaRPr lang="ru-RU" dirty="0">
              <a:solidFill>
                <a:srgbClr val="000000"/>
              </a:solidFill>
              <a:latin typeface="YS Text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681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Деяния коррупционного характера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Коррупционные </a:t>
            </a:r>
            <a:r>
              <a:rPr lang="ru-RU" sz="3600" u="sng" dirty="0" smtClean="0"/>
              <a:t>преступления</a:t>
            </a:r>
            <a:r>
              <a:rPr lang="ru-RU" sz="3600" dirty="0" smtClean="0"/>
              <a:t> в расположились в следующем порядке: 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получение взятки (ст. 290 УК) – 44%;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злоупотребление должностными полномочиями (ст. 285 УК) – 26%;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превышение должностных полномочий (ст. 286 УК) – 20%;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присвоение или растрата (ст. 160 УК) – 4%;</a:t>
            </a:r>
          </a:p>
          <a:p>
            <a:pPr marL="742950" indent="-742950">
              <a:buAutoNum type="arabicParenR"/>
            </a:pPr>
            <a:r>
              <a:rPr lang="ru-RU" sz="3600" dirty="0" smtClean="0"/>
              <a:t>вымогательство (163 УК) – 3%.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Причины коррупционной преступности:</a:t>
            </a:r>
            <a:r>
              <a:rPr lang="ru-RU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6048672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sz="3600" dirty="0" smtClean="0"/>
          </a:p>
          <a:p>
            <a:pPr lvl="0">
              <a:buNone/>
            </a:pPr>
            <a:r>
              <a:rPr lang="ru-RU" sz="3600" dirty="0" smtClean="0"/>
              <a:t>Экономические</a:t>
            </a:r>
          </a:p>
          <a:p>
            <a:pPr lvl="0">
              <a:buNone/>
            </a:pPr>
            <a:r>
              <a:rPr lang="ru-RU" sz="3600" dirty="0" smtClean="0"/>
              <a:t>			Политические </a:t>
            </a:r>
          </a:p>
          <a:p>
            <a:pPr lvl="0">
              <a:buNone/>
            </a:pPr>
            <a:r>
              <a:rPr lang="ru-RU" sz="3600" dirty="0" smtClean="0"/>
              <a:t>				    Организационные</a:t>
            </a:r>
          </a:p>
          <a:p>
            <a:pPr lvl="0">
              <a:buNone/>
            </a:pPr>
            <a:r>
              <a:rPr lang="ru-RU" sz="3600" dirty="0" smtClean="0"/>
              <a:t>						Психологические</a:t>
            </a:r>
          </a:p>
          <a:p>
            <a:pPr lvl="0">
              <a:buNone/>
            </a:pPr>
            <a:endParaRPr lang="ru-RU" sz="3600" dirty="0" smtClean="0"/>
          </a:p>
          <a:p>
            <a:pPr lvl="0">
              <a:buNone/>
            </a:pPr>
            <a:r>
              <a:rPr lang="ru-RU" sz="3600" dirty="0" smtClean="0"/>
              <a:t>Один из главных источников коррупции – </a:t>
            </a:r>
            <a:r>
              <a:rPr lang="ru-RU" sz="3600" u="sng" dirty="0" smtClean="0"/>
              <a:t>исполнение бюджета и распределение бюджетных средств.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907704" y="836712"/>
            <a:ext cx="0" cy="100811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707904" y="836712"/>
            <a:ext cx="0" cy="165618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652120" y="836712"/>
            <a:ext cx="0" cy="23042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740352" y="836712"/>
            <a:ext cx="0" cy="295232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0000"/>
                </a:solidFill>
                <a:latin typeface="YS Text"/>
              </a:rPr>
              <a:t>Мотивация </a:t>
            </a:r>
            <a:r>
              <a:rPr lang="ru-RU" sz="3200" dirty="0">
                <a:solidFill>
                  <a:srgbClr val="000000"/>
                </a:solidFill>
                <a:latin typeface="YS Text"/>
              </a:rPr>
              <a:t>лиц, </a:t>
            </a:r>
            <a:r>
              <a:rPr lang="ru-RU" sz="3200" dirty="0" smtClean="0">
                <a:solidFill>
                  <a:srgbClr val="000000"/>
                </a:solidFill>
                <a:latin typeface="YS Text"/>
              </a:rPr>
              <a:t>совершающих коррупционные преступления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стремление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к материальному комфорту и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благополучию, позволяющему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считать себя «не хуже других людей»;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жажда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накопления денег и материальных ценностей;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карьеризм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, стремление любыми путями получить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продвижение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по службе;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потребность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в удовлетворении вредных привычек,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стремление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к беззаботному, легкому существованию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;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решение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насущных материальных проблем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семейно-бытового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характера (приобретения необходимой мебели, одежды,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лекарств и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пр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.)</a:t>
            </a:r>
          </a:p>
          <a:p>
            <a:pPr algn="just"/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получение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острых ощущений, при котором важен не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столько результат 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(личное обогащение), сколько само переживание </a:t>
            </a:r>
            <a:r>
              <a:rPr lang="ru-RU" sz="2400" dirty="0" smtClean="0">
                <a:solidFill>
                  <a:srgbClr val="000000"/>
                </a:solidFill>
                <a:latin typeface="YS Text"/>
              </a:rPr>
              <a:t>ситуации</a:t>
            </a:r>
            <a:r>
              <a:rPr lang="ru-RU" sz="2400" dirty="0">
                <a:solidFill>
                  <a:srgbClr val="000000"/>
                </a:solidFill>
                <a:latin typeface="YS Text"/>
              </a:rPr>
              <a:t>.</a:t>
            </a:r>
          </a:p>
          <a:p>
            <a:pPr algn="just"/>
            <a:endParaRPr lang="ru-RU" sz="2400" b="0" i="0" dirty="0">
              <a:solidFill>
                <a:srgbClr val="000000"/>
              </a:solidFill>
              <a:effectLst/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2744633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Криминологическая типизация коррупционеров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YS Text"/>
              </a:rPr>
              <a:t>1. </a:t>
            </a:r>
            <a:r>
              <a:rPr lang="ru-RU" b="1" dirty="0">
                <a:solidFill>
                  <a:srgbClr val="000000"/>
                </a:solidFill>
                <a:latin typeface="YS Text"/>
              </a:rPr>
              <a:t>Последовательно-корыстный </a:t>
            </a:r>
            <a:r>
              <a:rPr lang="ru-RU" b="1" dirty="0" smtClean="0">
                <a:solidFill>
                  <a:srgbClr val="000000"/>
                </a:solidFill>
                <a:latin typeface="YS Text"/>
              </a:rPr>
              <a:t>тип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, характеризующийся активной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и продолжительной преступной деятельностью.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YS Text"/>
              </a:rPr>
              <a:t>2. </a:t>
            </a:r>
            <a:r>
              <a:rPr lang="ru-RU" b="1" dirty="0">
                <a:solidFill>
                  <a:srgbClr val="000000"/>
                </a:solidFill>
                <a:latin typeface="YS Text"/>
              </a:rPr>
              <a:t>Противоречиво-корыстный тип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, для которого нет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откровенно корыстной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доминанты, но сами обстоятельства, по их мнению,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способствуют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совершению коррупционных преступлений («само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плывет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в карман», «никто не узнает» и т. д.).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YS Text"/>
              </a:rPr>
              <a:t>3. </a:t>
            </a:r>
            <a:r>
              <a:rPr lang="ru-RU" b="1" dirty="0">
                <a:solidFill>
                  <a:srgbClr val="000000"/>
                </a:solidFill>
                <a:latin typeface="YS Text"/>
              </a:rPr>
              <a:t>Ситуативный тип,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отличающийся совершением разовых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коррупционных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деяний под воздействием стечения обстоятельств.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6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Личность коррупционера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 lnSpcReduction="10000"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-RU" sz="3600" dirty="0" smtClean="0"/>
              <a:t>А. Возраст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Средний возраст – 35,5 лет.</a:t>
            </a:r>
          </a:p>
          <a:p>
            <a:pPr lvl="0" algn="ctr">
              <a:spcBef>
                <a:spcPts val="0"/>
              </a:spcBef>
              <a:buNone/>
            </a:pPr>
            <a:r>
              <a:rPr lang="ru-RU" sz="3600" dirty="0" smtClean="0"/>
              <a:t>Б. Пол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3600" dirty="0" smtClean="0"/>
              <a:t>72% – мужчины.</a:t>
            </a:r>
          </a:p>
          <a:p>
            <a:pPr lvl="0" algn="ctr">
              <a:spcBef>
                <a:spcPts val="0"/>
              </a:spcBef>
              <a:buNone/>
            </a:pPr>
            <a:r>
              <a:rPr lang="ru-RU" sz="3600" dirty="0" smtClean="0"/>
              <a:t>В. Семья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Состоящих в зарегистрированном браке – 77%.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Состоявших в незарегистрированном браке – 23%.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Заключили брак во время отбывания наказания 6,6% осужденных.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Личность коррупционера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3600" dirty="0" smtClean="0"/>
              <a:t>В. Образование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Уровень образования сравнительно высок: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83% имеют образование среднее профессиональное и высшее; у 54% респондентов образование высшее.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Средний уровень образования – 11,5 условных классов.</a:t>
            </a:r>
          </a:p>
          <a:p>
            <a:pPr lvl="0">
              <a:spcBef>
                <a:spcPts val="0"/>
              </a:spcBef>
              <a:buNone/>
            </a:pPr>
            <a:r>
              <a:rPr lang="ru-RU" sz="3600" dirty="0" smtClean="0"/>
              <a:t>	Большинство сотрудников, совершивших преступление, закончили гражданское высшее учебное заведение.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Личность коррупционера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В большинстве случаев преступления совершаются в соучастии (60%).</a:t>
            </a:r>
          </a:p>
          <a:p>
            <a:pPr>
              <a:buNone/>
            </a:pPr>
            <a:r>
              <a:rPr lang="ru-RU" sz="3600" dirty="0" smtClean="0"/>
              <a:t>Доля лиц, ранее привлекаемых к уголовной ответственности незначительна и составляет 7%.</a:t>
            </a:r>
          </a:p>
          <a:p>
            <a:pPr>
              <a:buNone/>
            </a:pPr>
            <a:r>
              <a:rPr lang="ru-RU" sz="3600" dirty="0" smtClean="0"/>
              <a:t>Среди видов назначаемых наказаний превалирует лишение свободы, которое к 39% лицам назначается условно.</a:t>
            </a:r>
          </a:p>
          <a:p>
            <a:pPr>
              <a:buNone/>
            </a:pPr>
            <a:r>
              <a:rPr lang="ru-RU" sz="3600" dirty="0" smtClean="0"/>
              <a:t>Средний срок назначенного реального лишения свободы составляет 4,9 лет.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Борьба с коррупцией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Общие меры   </a:t>
            </a:r>
          </a:p>
          <a:p>
            <a:pPr algn="r">
              <a:buNone/>
            </a:pPr>
            <a:r>
              <a:rPr lang="ru-RU" sz="3600" dirty="0" smtClean="0"/>
              <a:t>Специальные меры</a:t>
            </a:r>
          </a:p>
          <a:p>
            <a:pPr>
              <a:buNone/>
            </a:pPr>
            <a:r>
              <a:rPr lang="ru-RU" sz="3600" dirty="0" smtClean="0"/>
              <a:t>(установление достойного содержания публичным служащим;</a:t>
            </a:r>
          </a:p>
          <a:p>
            <a:pPr>
              <a:buNone/>
            </a:pPr>
            <a:r>
              <a:rPr lang="ru-RU" sz="3600" dirty="0" smtClean="0"/>
              <a:t>повышенный контроль за их доходами и расходами;</a:t>
            </a:r>
          </a:p>
          <a:p>
            <a:pPr>
              <a:buNone/>
            </a:pPr>
            <a:r>
              <a:rPr lang="ru-RU" sz="3600" dirty="0" smtClean="0"/>
              <a:t>режим обеспечения безопасности лиц, участвующих в борьбе с коррупцией и др.)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763688" y="836712"/>
            <a:ext cx="1944216" cy="100811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148064" y="764704"/>
            <a:ext cx="2376264" cy="165618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Преступность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6165304"/>
          </a:xfrm>
        </p:spPr>
        <p:txBody>
          <a:bodyPr>
            <a:normAutofit/>
          </a:bodyPr>
          <a:lstStyle/>
          <a:p>
            <a:pPr marL="268288" indent="-268288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3600" dirty="0" smtClean="0"/>
              <a:t>– совокупность преступлений, совершенных в определенный период времени на определенной территории.</a:t>
            </a:r>
          </a:p>
          <a:p>
            <a:pPr marL="268288" indent="-268288" algn="ctr">
              <a:spcBef>
                <a:spcPts val="0"/>
              </a:spcBef>
              <a:buNone/>
            </a:pPr>
            <a:r>
              <a:rPr lang="ru-RU" sz="4400" b="1" dirty="0" smtClean="0"/>
              <a:t>Коррупционная преступность</a:t>
            </a:r>
            <a:r>
              <a:rPr lang="ru-RU" sz="4400" dirty="0" smtClean="0"/>
              <a:t> </a:t>
            </a:r>
            <a:endParaRPr lang="ru-RU" sz="4400" b="1" dirty="0" smtClean="0"/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– это совокупность уголовно наказуемых деяний, совершаемых путем получения незаконного вознаграждения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и наносящих ущерб государственной и муниципальной службе или интересам личности, общества либо организации.</a:t>
            </a:r>
          </a:p>
          <a:p>
            <a:pPr marL="268288" indent="-268288" algn="ctr">
              <a:spcBef>
                <a:spcPts val="0"/>
              </a:spcBef>
              <a:buNone/>
            </a:pPr>
            <a:endParaRPr lang="ru-RU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AutoNum type="arabicPeriod"/>
            </a:pPr>
            <a:r>
              <a:rPr lang="ru-RU" sz="3600" dirty="0" smtClean="0"/>
              <a:t>В каких интересах совершаются коррупционные преступления?</a:t>
            </a:r>
          </a:p>
          <a:p>
            <a:pPr marL="0" indent="0">
              <a:spcBef>
                <a:spcPts val="0"/>
              </a:spcBef>
              <a:buAutoNum type="arabicPeriod"/>
            </a:pPr>
            <a:r>
              <a:rPr lang="ru-RU" sz="3600" dirty="0" smtClean="0"/>
              <a:t>Какими главами УК РФ они предусмотрены?</a:t>
            </a:r>
          </a:p>
          <a:p>
            <a:pPr marL="0" indent="0">
              <a:spcBef>
                <a:spcPts val="0"/>
              </a:spcBef>
              <a:buFont typeface="Arial" pitchFamily="34" charset="0"/>
              <a:buAutoNum type="arabicPeriod"/>
            </a:pPr>
            <a:r>
              <a:rPr lang="ru-RU" sz="3600" dirty="0" smtClean="0"/>
              <a:t>Какое преступление совершается ч.вс.?</a:t>
            </a:r>
          </a:p>
          <a:p>
            <a:pPr marL="0" indent="0">
              <a:spcBef>
                <a:spcPts val="0"/>
              </a:spcBef>
              <a:buAutoNum type="arabicPeriod"/>
            </a:pPr>
            <a:r>
              <a:rPr lang="ru-RU" sz="3600" dirty="0" smtClean="0"/>
              <a:t>Сколько существует групп причин коррупционной преступности?</a:t>
            </a:r>
          </a:p>
          <a:p>
            <a:pPr marL="0" indent="0">
              <a:spcBef>
                <a:spcPts val="0"/>
              </a:spcBef>
              <a:buAutoNum type="arabicPeriod"/>
            </a:pPr>
            <a:r>
              <a:rPr lang="ru-RU" sz="3600" dirty="0" smtClean="0"/>
              <a:t>Какова доля лиц, состоящих в браке?</a:t>
            </a:r>
          </a:p>
          <a:p>
            <a:pPr marL="0" indent="0">
              <a:spcBef>
                <a:spcPts val="0"/>
              </a:spcBef>
              <a:buAutoNum type="arabicPeriod"/>
            </a:pPr>
            <a:r>
              <a:rPr lang="ru-RU" sz="3600" dirty="0" smtClean="0"/>
              <a:t>Сколько процентов осужденных имеют образование выше среднего?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Коррупционная преступность</a:t>
            </a:r>
            <a:r>
              <a:rPr lang="ru-RU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6021288"/>
          </a:xfrm>
        </p:spPr>
        <p:txBody>
          <a:bodyPr>
            <a:normAutofit/>
          </a:bodyPr>
          <a:lstStyle/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– это совокупность преступлений коррупционного характера,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характеризующихся продажностью государственных, иных служащих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и на этой основе корыстным использованием ими в личных либо узкогрупповых, корпоративных интересах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официальных служебных полномочий,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600" dirty="0" smtClean="0"/>
              <a:t>	а также связанных с ними авторитета и возможностей.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00"/>
                </a:solidFill>
                <a:latin typeface="YS Text"/>
              </a:rPr>
              <a:t>Коррупционная </a:t>
            </a:r>
            <a:r>
              <a:rPr lang="ru-RU" b="1" dirty="0">
                <a:solidFill>
                  <a:srgbClr val="000000"/>
                </a:solidFill>
                <a:latin typeface="YS Text"/>
              </a:rPr>
              <a:t>преступность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–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YS Text"/>
              </a:rPr>
              <a:t>структурный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элемент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преступности, представляющий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собой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совокупность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преступлений коррупционной направленности,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совершенных 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на определенной территории за определенный промежуток </a:t>
            </a:r>
            <a:r>
              <a:rPr lang="ru-RU" dirty="0" smtClean="0">
                <a:solidFill>
                  <a:srgbClr val="000000"/>
                </a:solidFill>
                <a:latin typeface="YS Text"/>
              </a:rPr>
              <a:t>времени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, а также лиц, их совершивших.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622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Коррупционная преступность</a:t>
            </a:r>
            <a:r>
              <a:rPr lang="ru-RU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6192688"/>
          </a:xfrm>
        </p:spPr>
        <p:txBody>
          <a:bodyPr>
            <a:normAutofit/>
          </a:bodyPr>
          <a:lstStyle/>
          <a:p>
            <a:pPr marL="268288" indent="-268288">
              <a:spcBef>
                <a:spcPts val="0"/>
              </a:spcBef>
              <a:buNone/>
            </a:pPr>
            <a:r>
              <a:rPr lang="ru-RU" sz="3400" dirty="0" smtClean="0"/>
              <a:t>включает по действующему российскому уголовному законодательству </a:t>
            </a:r>
          </a:p>
          <a:p>
            <a:pPr marL="268288" indent="-268288">
              <a:spcBef>
                <a:spcPts val="0"/>
              </a:spcBef>
              <a:buNone/>
            </a:pPr>
            <a:r>
              <a:rPr lang="ru-RU" sz="3400" dirty="0" smtClean="0"/>
              <a:t>	ряд деяний, предусмотренных в гл. 19, 21, 23 и 30 УК РФ: </a:t>
            </a:r>
          </a:p>
          <a:p>
            <a:pPr lvl="0">
              <a:spcBef>
                <a:spcPts val="0"/>
              </a:spcBef>
            </a:pPr>
            <a:r>
              <a:rPr lang="ru-RU" sz="3400" dirty="0" smtClean="0"/>
              <a:t>некоторые преступления против конституционных прав и свобод человека и гражданина (воспрепятствование осуществлению избирательных прав, фальсификация избирательных документов и другие формы «покупки» власти – политическая коррупция); </a:t>
            </a:r>
          </a:p>
          <a:p>
            <a:pPr marL="268288" indent="-268288">
              <a:spcBef>
                <a:spcPts val="0"/>
              </a:spcBef>
              <a:buNone/>
            </a:pPr>
            <a:endParaRPr lang="ru-RU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Коррупционная преступность</a:t>
            </a:r>
            <a:r>
              <a:rPr lang="ru-RU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619268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3400" dirty="0" smtClean="0"/>
              <a:t>преступления против собственности (присвоение или растрата и др.); </a:t>
            </a:r>
          </a:p>
          <a:p>
            <a:pPr lvl="0">
              <a:spcBef>
                <a:spcPts val="0"/>
              </a:spcBef>
            </a:pPr>
            <a:r>
              <a:rPr lang="ru-RU" sz="3400" dirty="0" smtClean="0"/>
              <a:t>преступления против интересов службы в коммерческих и иных организациях (</a:t>
            </a:r>
            <a:r>
              <a:rPr lang="ru-RU" sz="3400" dirty="0" err="1" smtClean="0"/>
              <a:t>зло-употребления</a:t>
            </a:r>
            <a:r>
              <a:rPr lang="ru-RU" sz="3400" dirty="0" smtClean="0"/>
              <a:t>, коммерческий подкуп и т.п.); </a:t>
            </a:r>
          </a:p>
          <a:p>
            <a:pPr lvl="0">
              <a:spcBef>
                <a:spcPts val="0"/>
              </a:spcBef>
            </a:pPr>
            <a:r>
              <a:rPr lang="ru-RU" sz="3400" dirty="0" smtClean="0"/>
              <a:t>традиционные должностные преступления против государственной власти, интересов государственной службы и службы в органах местного управления (злоупотребления, присвоение, взяточничество, служебный подлог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0000"/>
                </a:solidFill>
                <a:latin typeface="YS Text"/>
              </a:rPr>
              <a:t>Признаки преступлений </a:t>
            </a:r>
            <a:r>
              <a:rPr lang="ru-RU" sz="3200" dirty="0">
                <a:solidFill>
                  <a:srgbClr val="000000"/>
                </a:solidFill>
                <a:latin typeface="YS Text"/>
              </a:rPr>
              <a:t>коррупционной направленности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32859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400" dirty="0">
                <a:solidFill>
                  <a:srgbClr val="000000"/>
                </a:solidFill>
                <a:latin typeface="YS Text"/>
              </a:rPr>
              <a:t>– наличие надлежащих субъектов уголовно наказуемого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деяния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, к которым относятся должностные лица, указанные в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примечаниях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к ст. 285 УК РФ, лица, выполняющие управленческие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функции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в коммерческой или иной организации, действующие от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имени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юридического лица, а также в некоммерческой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организации, не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являющейся государственным органом, органом местного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самоуправления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, государственным или муниципальным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учреждением, указанные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в примечаниях к ст. 201 УК РФ;</a:t>
            </a:r>
          </a:p>
          <a:p>
            <a:pPr marL="0" indent="0" algn="just">
              <a:buNone/>
            </a:pPr>
            <a:r>
              <a:rPr lang="ru-RU" sz="3400" dirty="0">
                <a:solidFill>
                  <a:srgbClr val="000000"/>
                </a:solidFill>
                <a:latin typeface="YS Text"/>
              </a:rPr>
              <a:t>– связь деяния со служебным положением субъекта,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отступлением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от его прямых прав и обязанностей;</a:t>
            </a:r>
          </a:p>
          <a:p>
            <a:pPr marL="0" indent="0" algn="just">
              <a:buNone/>
            </a:pPr>
            <a:r>
              <a:rPr lang="ru-RU" sz="3400" dirty="0">
                <a:solidFill>
                  <a:srgbClr val="000000"/>
                </a:solidFill>
                <a:latin typeface="YS Text"/>
              </a:rPr>
              <a:t>– обязательное наличие у субъекта корыстного мотива (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деяние связано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с получением им имущественных прав и выгод для себя </a:t>
            </a:r>
            <a:r>
              <a:rPr lang="ru-RU" sz="3400" dirty="0" smtClean="0">
                <a:solidFill>
                  <a:srgbClr val="000000"/>
                </a:solidFill>
                <a:latin typeface="YS Text"/>
              </a:rPr>
              <a:t>или для </a:t>
            </a:r>
            <a:r>
              <a:rPr lang="ru-RU" sz="3400" dirty="0">
                <a:solidFill>
                  <a:srgbClr val="000000"/>
                </a:solidFill>
                <a:latin typeface="YS Text"/>
              </a:rPr>
              <a:t>третьих лиц);</a:t>
            </a:r>
          </a:p>
          <a:p>
            <a:pPr marL="0" indent="0" algn="just">
              <a:buNone/>
            </a:pPr>
            <a:r>
              <a:rPr lang="ru-RU" sz="3400" dirty="0">
                <a:solidFill>
                  <a:srgbClr val="000000"/>
                </a:solidFill>
                <a:latin typeface="YS Text"/>
              </a:rPr>
              <a:t>– совершение преступления только с прямым умыслом.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886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Деяния коррупционного характера: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619268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dirty="0" smtClean="0"/>
              <a:t>взяточничество; </a:t>
            </a:r>
          </a:p>
          <a:p>
            <a:pPr lvl="0"/>
            <a:r>
              <a:rPr lang="ru-RU" sz="3600" dirty="0" smtClean="0"/>
              <a:t>криминальный лоббизм; </a:t>
            </a:r>
          </a:p>
          <a:p>
            <a:pPr lvl="0"/>
            <a:r>
              <a:rPr lang="ru-RU" sz="3600" dirty="0" smtClean="0"/>
              <a:t>покровительство на основе личных связей; </a:t>
            </a:r>
          </a:p>
          <a:p>
            <a:pPr lvl="0"/>
            <a:r>
              <a:rPr lang="ru-RU" sz="3600" dirty="0" smtClean="0"/>
              <a:t>незаконное участие в предпринимательской деятельности лично или же через близких либо доверенных лиц; </a:t>
            </a:r>
          </a:p>
          <a:p>
            <a:r>
              <a:rPr lang="ru-RU" sz="3600" dirty="0" smtClean="0"/>
              <a:t>предоставление исключительных прав на что-либо в целях корыстного использования; </a:t>
            </a:r>
          </a:p>
          <a:p>
            <a:pPr lvl="0"/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Деяния коррупционного характера: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6021288"/>
          </a:xfrm>
        </p:spPr>
        <p:txBody>
          <a:bodyPr>
            <a:normAutofit/>
          </a:bodyPr>
          <a:lstStyle/>
          <a:p>
            <a:pPr lvl="0"/>
            <a:r>
              <a:rPr lang="ru-RU" sz="3600" dirty="0" smtClean="0"/>
              <a:t>приобретение или отвлечение государственных средств и собственности для своей корпоративной группы; </a:t>
            </a:r>
          </a:p>
          <a:p>
            <a:pPr lvl="0"/>
            <a:r>
              <a:rPr lang="ru-RU" sz="3600" dirty="0" smtClean="0"/>
              <a:t>прямые или косвенные взносы в период избирательных компаний в пользу определенных партий или лиц, а также и на иные политические цели; </a:t>
            </a:r>
          </a:p>
          <a:p>
            <a:pPr lvl="0"/>
            <a:r>
              <a:rPr lang="ru-RU" sz="3600" dirty="0" smtClean="0"/>
              <a:t>незаконное распределение кредитов, дотаций и инвестиций; </a:t>
            </a:r>
          </a:p>
          <a:p>
            <a:pPr lvl="0"/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848</Words>
  <Application>Microsoft Office PowerPoint</Application>
  <PresentationFormat>Экран (4:3)</PresentationFormat>
  <Paragraphs>116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Тема №3 Криминологическая характеристика коррупции </vt:lpstr>
      <vt:lpstr>Преступность</vt:lpstr>
      <vt:lpstr>Коррупционная преступность </vt:lpstr>
      <vt:lpstr>Презентация PowerPoint</vt:lpstr>
      <vt:lpstr>Коррупционная преступность </vt:lpstr>
      <vt:lpstr>Коррупционная преступность </vt:lpstr>
      <vt:lpstr>Признаки преступлений коррупционной направленности</vt:lpstr>
      <vt:lpstr>Деяния коррупционного характера:</vt:lpstr>
      <vt:lpstr>Деяния коррупционного характера:</vt:lpstr>
      <vt:lpstr>Деяния коррупционного характера:</vt:lpstr>
      <vt:lpstr>Особенности коррупционной преступности</vt:lpstr>
      <vt:lpstr>Деяния коррупционного характера</vt:lpstr>
      <vt:lpstr>Причины коррупционной преступности: </vt:lpstr>
      <vt:lpstr>Мотивация лиц, совершающих коррупционные преступления</vt:lpstr>
      <vt:lpstr>Криминологическая типизация коррупционеров</vt:lpstr>
      <vt:lpstr>Личность коррупционера</vt:lpstr>
      <vt:lpstr>Личность коррупционера</vt:lpstr>
      <vt:lpstr>Личность коррупционера</vt:lpstr>
      <vt:lpstr>Борьба с коррупцией</vt:lpstr>
      <vt:lpstr>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Admin</cp:lastModifiedBy>
  <cp:revision>224</cp:revision>
  <dcterms:created xsi:type="dcterms:W3CDTF">2017-08-28T20:09:57Z</dcterms:created>
  <dcterms:modified xsi:type="dcterms:W3CDTF">2022-03-30T12:20:49Z</dcterms:modified>
</cp:coreProperties>
</file>